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sldIdLst>
    <p:sldId id="256" r:id="rId3"/>
    <p:sldId id="266" r:id="rId4"/>
    <p:sldId id="260" r:id="rId5"/>
    <p:sldId id="261" r:id="rId6"/>
    <p:sldId id="257" r:id="rId7"/>
    <p:sldId id="262" r:id="rId8"/>
    <p:sldId id="258" r:id="rId9"/>
    <p:sldId id="263" r:id="rId10"/>
    <p:sldId id="259" r:id="rId11"/>
    <p:sldId id="264" r:id="rId12"/>
    <p:sldId id="265" r:id="rId13"/>
    <p:sldId id="267" r:id="rId14"/>
    <p:sldId id="268" r:id="rId15"/>
    <p:sldId id="271" r:id="rId16"/>
    <p:sldId id="269" r:id="rId17"/>
    <p:sldId id="270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808"/>
    <a:srgbClr val="1D6625"/>
    <a:srgbClr val="A5300F"/>
    <a:srgbClr val="3F8434"/>
    <a:srgbClr val="65AF26"/>
    <a:srgbClr val="84BF51"/>
    <a:srgbClr val="F09869"/>
    <a:srgbClr val="E2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06" autoAdjust="0"/>
    <p:restoredTop sz="94660"/>
  </p:normalViewPr>
  <p:slideViewPr>
    <p:cSldViewPr snapToGrid="0">
      <p:cViewPr>
        <p:scale>
          <a:sx n="75" d="100"/>
          <a:sy n="75" d="100"/>
        </p:scale>
        <p:origin x="67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4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4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79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07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0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32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14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5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32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41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1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385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3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917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833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61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191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26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11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46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15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6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90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9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6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4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00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54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98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C04E684-10F4-4CC3-A0B9-F03AA7BE37CF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33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svg"/><Relationship Id="rId7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23.svg"/><Relationship Id="rId10" Type="http://schemas.openxmlformats.org/officeDocument/2006/relationships/image" Target="../media/image39.png"/><Relationship Id="rId4" Type="http://schemas.openxmlformats.org/officeDocument/2006/relationships/image" Target="../media/image22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8.sv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9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gif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21.svg"/><Relationship Id="rId7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23.svg"/><Relationship Id="rId10" Type="http://schemas.openxmlformats.org/officeDocument/2006/relationships/image" Target="../media/image26.gif"/><Relationship Id="rId4" Type="http://schemas.openxmlformats.org/officeDocument/2006/relationships/image" Target="../media/image22.png"/><Relationship Id="rId9" Type="http://schemas.openxmlformats.org/officeDocument/2006/relationships/image" Target="../media/image2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5.jpg"/><Relationship Id="rId3" Type="http://schemas.openxmlformats.org/officeDocument/2006/relationships/image" Target="../media/image31.svg"/><Relationship Id="rId7" Type="http://schemas.openxmlformats.org/officeDocument/2006/relationships/image" Target="../media/image23.svg"/><Relationship Id="rId12" Type="http://schemas.openxmlformats.org/officeDocument/2006/relationships/image" Target="../media/image3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33.jpg"/><Relationship Id="rId5" Type="http://schemas.openxmlformats.org/officeDocument/2006/relationships/image" Target="../media/image21.svg"/><Relationship Id="rId10" Type="http://schemas.openxmlformats.org/officeDocument/2006/relationships/image" Target="../media/image32.jpg"/><Relationship Id="rId4" Type="http://schemas.openxmlformats.org/officeDocument/2006/relationships/image" Target="../media/image2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¿Habías visto a la Tierra desde el Espacio y de noche_ (1080p_30fps_H264-128kbit_AAC)">
            <a:hlinkClick r:id="" action="ppaction://media"/>
            <a:extLst>
              <a:ext uri="{FF2B5EF4-FFF2-40B4-BE49-F238E27FC236}">
                <a16:creationId xmlns:a16="http://schemas.microsoft.com/office/drawing/2014/main" id="{1F6D6AF3-A7D3-4653-A265-07BCFCDFE5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9775"/>
                  <p14:fade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E2001A"/>
          </a:solidFill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FA0776B-FA01-4F88-9EB1-D5062820D8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 flipV="1">
            <a:off x="3632831" y="3816411"/>
            <a:ext cx="12192000" cy="451315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F5856D-6D7C-49A7-B1F5-2A9040FBB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829" y="4709025"/>
            <a:ext cx="7347323" cy="1173643"/>
          </a:xfrm>
        </p:spPr>
        <p:txBody>
          <a:bodyPr>
            <a:noAutofit/>
          </a:bodyPr>
          <a:lstStyle/>
          <a:p>
            <a:r>
              <a:rPr lang="es-419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Imágenes</a:t>
            </a:r>
            <a:r>
              <a:rPr lang="es-419" sz="3200" dirty="0" err="1">
                <a:solidFill>
                  <a:schemeClr val="tx1">
                    <a:lumMod val="7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en</a:t>
            </a:r>
            <a:r>
              <a:rPr lang="es-419" sz="3200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la</a:t>
            </a:r>
            <a:r>
              <a:rPr lang="es-419" dirty="0" err="1">
                <a:solidFill>
                  <a:schemeClr val="tx1">
                    <a:lumMod val="65000"/>
                  </a:scheme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web</a:t>
            </a:r>
            <a:endParaRPr lang="es-419" dirty="0">
              <a:solidFill>
                <a:schemeClr val="tx1">
                  <a:lumMod val="65000"/>
                </a:schemeClr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80B655-3EC9-4FDB-A688-02B4FBA96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5062" y="5679451"/>
            <a:ext cx="4926337" cy="142666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419" sz="3200" dirty="0"/>
              <a:t>Un mundo por descubrir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0B165E9-50AF-47EF-8C09-F792260EEBDD}"/>
              </a:ext>
            </a:extLst>
          </p:cNvPr>
          <p:cNvSpPr/>
          <p:nvPr/>
        </p:nvSpPr>
        <p:spPr>
          <a:xfrm>
            <a:off x="-87952" y="1220578"/>
            <a:ext cx="12306300" cy="100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DAA78C4-A335-4EE8-86F5-C6DD63236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7564" y="204459"/>
            <a:ext cx="1485900" cy="168116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3386F45-C79A-4E77-956D-695216EEE4CE}"/>
              </a:ext>
            </a:extLst>
          </p:cNvPr>
          <p:cNvSpPr txBox="1">
            <a:spLocks/>
          </p:cNvSpPr>
          <p:nvPr/>
        </p:nvSpPr>
        <p:spPr>
          <a:xfrm>
            <a:off x="1660119" y="146948"/>
            <a:ext cx="3108568" cy="11736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sz="6600" spc="1200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PAW</a:t>
            </a:r>
            <a:endParaRPr lang="es-419" sz="6600" spc="1200" dirty="0">
              <a:solidFill>
                <a:schemeClr val="tx1">
                  <a:lumMod val="65000"/>
                </a:schemeClr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288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9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 fullScrn="1">
              <p:cMediaNode mute="1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99356FC8-5968-4524-8C10-C512A4F5AB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99694" y="2009241"/>
            <a:ext cx="12192000" cy="538468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6A47FBF-F02A-4AA7-83BD-41DD2B15EF8B}"/>
              </a:ext>
            </a:extLst>
          </p:cNvPr>
          <p:cNvSpPr txBox="1"/>
          <p:nvPr/>
        </p:nvSpPr>
        <p:spPr>
          <a:xfrm>
            <a:off x="9011369" y="4662537"/>
            <a:ext cx="2805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A5300F"/>
                </a:solidFill>
              </a:rPr>
              <a:t>Profundidad de color:</a:t>
            </a:r>
          </a:p>
          <a:p>
            <a:r>
              <a:rPr lang="es-419" b="1" dirty="0"/>
              <a:t>      24bits - 3Byte</a:t>
            </a:r>
          </a:p>
          <a:p>
            <a:r>
              <a:rPr lang="es-419" b="1" dirty="0">
                <a:solidFill>
                  <a:srgbClr val="A5300F"/>
                </a:solidFill>
              </a:rPr>
              <a:t>Peso: </a:t>
            </a:r>
          </a:p>
          <a:p>
            <a:r>
              <a:rPr lang="es-419" b="1" dirty="0"/>
              <a:t>      1.08MB</a:t>
            </a:r>
          </a:p>
          <a:p>
            <a:r>
              <a:rPr lang="es-419" b="1" dirty="0">
                <a:solidFill>
                  <a:srgbClr val="A5300F"/>
                </a:solidFill>
              </a:rPr>
              <a:t>CON TRANSPARENCIA</a:t>
            </a:r>
          </a:p>
          <a:p>
            <a:endParaRPr lang="es-419" b="1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CDD345BB-3B37-4690-A0BD-C630A7AF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79016" y="-731587"/>
            <a:ext cx="12192000" cy="538468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0AA6499-8844-4D46-A76A-9E5681A978BE}"/>
              </a:ext>
            </a:extLst>
          </p:cNvPr>
          <p:cNvSpPr txBox="1"/>
          <p:nvPr/>
        </p:nvSpPr>
        <p:spPr>
          <a:xfrm>
            <a:off x="8728690" y="2330758"/>
            <a:ext cx="2805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A5300F"/>
                </a:solidFill>
              </a:rPr>
              <a:t>Profundidad de color:</a:t>
            </a:r>
          </a:p>
          <a:p>
            <a:r>
              <a:rPr lang="es-419" b="1" dirty="0"/>
              <a:t>      24bits - 3Byte</a:t>
            </a:r>
          </a:p>
          <a:p>
            <a:r>
              <a:rPr lang="es-419" b="1" dirty="0">
                <a:solidFill>
                  <a:srgbClr val="A5300F"/>
                </a:solidFill>
              </a:rPr>
              <a:t>Peso: </a:t>
            </a:r>
          </a:p>
          <a:p>
            <a:r>
              <a:rPr lang="es-419" b="1" dirty="0"/>
              <a:t>      1.08MB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76D910-1B7A-4EAF-8AC0-C46C9781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4D201AA-DEDD-4058-ABFC-231C018A26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0" y="-3023683"/>
            <a:ext cx="12192000" cy="538468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FA26F00-0CB1-4308-BD75-D31F281EFE98}"/>
              </a:ext>
            </a:extLst>
          </p:cNvPr>
          <p:cNvSpPr txBox="1"/>
          <p:nvPr/>
        </p:nvSpPr>
        <p:spPr>
          <a:xfrm>
            <a:off x="8349674" y="38662"/>
            <a:ext cx="2805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A5300F"/>
                </a:solidFill>
              </a:rPr>
              <a:t>Profundidad de color:</a:t>
            </a:r>
          </a:p>
          <a:p>
            <a:r>
              <a:rPr lang="es-419" b="1" dirty="0"/>
              <a:t>      8bt - 1Byte</a:t>
            </a:r>
          </a:p>
          <a:p>
            <a:r>
              <a:rPr lang="es-419" b="1" dirty="0">
                <a:solidFill>
                  <a:srgbClr val="A5300F"/>
                </a:solidFill>
              </a:rPr>
              <a:t>Peso: </a:t>
            </a:r>
          </a:p>
          <a:p>
            <a:r>
              <a:rPr lang="es-419" b="1" dirty="0"/>
              <a:t>      500KB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0EC6098-9A39-4956-B191-A51A835FA5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3180" cy="504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87AA48-CB91-4291-81DE-68456C6A64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7" y="2021934"/>
            <a:ext cx="7313180" cy="5040000"/>
          </a:xfrm>
          <a:prstGeom prst="rect">
            <a:avLst/>
          </a:prstGeom>
        </p:spPr>
      </p:pic>
      <p:sp>
        <p:nvSpPr>
          <p:cNvPr id="16" name="Elipse 15">
            <a:extLst>
              <a:ext uri="{FF2B5EF4-FFF2-40B4-BE49-F238E27FC236}">
                <a16:creationId xmlns:a16="http://schemas.microsoft.com/office/drawing/2014/main" id="{0F0AF92D-1BD2-4B8E-A8CE-81543D994A5C}"/>
              </a:ext>
            </a:extLst>
          </p:cNvPr>
          <p:cNvSpPr/>
          <p:nvPr/>
        </p:nvSpPr>
        <p:spPr>
          <a:xfrm>
            <a:off x="536724" y="4912873"/>
            <a:ext cx="4136089" cy="239275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289AF32-EC06-4532-9BD2-E0C705559D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94" y="4155036"/>
            <a:ext cx="731318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3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581E3A0-2132-4D94-9471-0AA40FA48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271119" y="-2073336"/>
            <a:ext cx="12192000" cy="451315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72DA6D6-7260-4A07-B0C0-9ACBEBA9CB13}"/>
              </a:ext>
            </a:extLst>
          </p:cNvPr>
          <p:cNvSpPr txBox="1">
            <a:spLocks/>
          </p:cNvSpPr>
          <p:nvPr/>
        </p:nvSpPr>
        <p:spPr>
          <a:xfrm>
            <a:off x="989013" y="183239"/>
            <a:ext cx="9905998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sz="3600" dirty="0" err="1"/>
              <a:t>imagenes</a:t>
            </a:r>
            <a:r>
              <a:rPr lang="es-419" sz="3600" dirty="0" err="1">
                <a:solidFill>
                  <a:schemeClr val="tx1">
                    <a:lumMod val="75000"/>
                  </a:schemeClr>
                </a:solidFill>
              </a:rPr>
              <a:t>vectoriales</a:t>
            </a:r>
            <a:endParaRPr lang="es-419" sz="36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0242" name="Picture 2" descr="Curvas de Bézier">
            <a:extLst>
              <a:ext uri="{FF2B5EF4-FFF2-40B4-BE49-F238E27FC236}">
                <a16:creationId xmlns:a16="http://schemas.microsoft.com/office/drawing/2014/main" id="{7AA3FD33-E23B-47AD-A2F7-B5E311ED7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835" y="1701627"/>
            <a:ext cx="65246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994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onstrucción de una curva lineal de Bézier">
            <a:extLst>
              <a:ext uri="{FF2B5EF4-FFF2-40B4-BE49-F238E27FC236}">
                <a16:creationId xmlns:a16="http://schemas.microsoft.com/office/drawing/2014/main" id="{532CB96D-1D92-42FE-AC10-0EC121B5B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24" y="1024033"/>
            <a:ext cx="6335116" cy="263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3D514040-75D5-42A9-B4FC-9C97B6359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683" y="2037001"/>
            <a:ext cx="6681595" cy="278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33725D6E-4372-479C-9B0F-BF8BBDCBF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97" y="393717"/>
            <a:ext cx="9148383" cy="474154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C4D1DE7-65FC-4FB1-91E0-9FBCA09937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0985"/>
          <a:stretch/>
        </p:blipFill>
        <p:spPr>
          <a:xfrm>
            <a:off x="4383646" y="5024074"/>
            <a:ext cx="7670241" cy="602742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F1678F7D-8BBB-467F-B9BD-0F357865EF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1566"/>
          <a:stretch/>
        </p:blipFill>
        <p:spPr>
          <a:xfrm>
            <a:off x="10229849" y="5829891"/>
            <a:ext cx="1789427" cy="6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9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FDA98F-CA1D-4890-9E7A-4C509D35E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690" y="2572733"/>
            <a:ext cx="7272190" cy="2123658"/>
          </a:xfrm>
        </p:spPr>
        <p:txBody>
          <a:bodyPr>
            <a:normAutofit/>
          </a:bodyPr>
          <a:lstStyle/>
          <a:p>
            <a:r>
              <a:rPr lang="es-AR" sz="2400" dirty="0">
                <a:effectLst/>
              </a:rPr>
              <a:t>Lenguaje de Marcado basado en XML</a:t>
            </a:r>
          </a:p>
          <a:p>
            <a:r>
              <a:rPr lang="en-US" sz="2400" dirty="0" err="1">
                <a:effectLst/>
              </a:rPr>
              <a:t>Diseñado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específicamente</a:t>
            </a:r>
            <a:r>
              <a:rPr lang="en-US" sz="2400" dirty="0">
                <a:effectLst/>
              </a:rPr>
              <a:t> para ser compatible con </a:t>
            </a:r>
            <a:r>
              <a:rPr lang="en-US" sz="2400" dirty="0" err="1">
                <a:effectLst/>
              </a:rPr>
              <a:t>otros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estandares</a:t>
            </a:r>
            <a:r>
              <a:rPr lang="en-US" sz="2400" dirty="0">
                <a:effectLst/>
              </a:rPr>
              <a:t> web: 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                        HTML, CSS,  DOM, JavaScript, etc.</a:t>
            </a:r>
          </a:p>
          <a:p>
            <a:endParaRPr lang="es-419" sz="24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74CE22B-72FD-4740-8DFC-D26EB731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271119" y="-2073336"/>
            <a:ext cx="12192000" cy="451315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8EBC0DD-2CBD-4903-8E84-6EDC613E1BA8}"/>
              </a:ext>
            </a:extLst>
          </p:cNvPr>
          <p:cNvSpPr txBox="1">
            <a:spLocks/>
          </p:cNvSpPr>
          <p:nvPr/>
        </p:nvSpPr>
        <p:spPr>
          <a:xfrm>
            <a:off x="989013" y="183239"/>
            <a:ext cx="9905998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sz="3600" dirty="0" err="1"/>
              <a:t>Formatos</a:t>
            </a:r>
            <a:r>
              <a:rPr lang="es-419" sz="3600" dirty="0" err="1">
                <a:solidFill>
                  <a:schemeClr val="tx1">
                    <a:lumMod val="65000"/>
                  </a:schemeClr>
                </a:solidFill>
              </a:rPr>
              <a:t>admitidos</a:t>
            </a:r>
            <a:endParaRPr lang="es-419" sz="3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2B3D9AF-BFB5-4884-8C42-E0433C689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50348" y="283040"/>
            <a:ext cx="1774437" cy="2578154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1E40DD8-7EEF-42A8-A552-3A0BCAC8DED3}"/>
              </a:ext>
            </a:extLst>
          </p:cNvPr>
          <p:cNvSpPr txBox="1"/>
          <p:nvPr/>
        </p:nvSpPr>
        <p:spPr>
          <a:xfrm>
            <a:off x="9120540" y="2941850"/>
            <a:ext cx="263405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4400" b="1" dirty="0" err="1"/>
              <a:t>Scalable</a:t>
            </a:r>
            <a:r>
              <a:rPr lang="es-AR" sz="4400" b="1" dirty="0"/>
              <a:t> </a:t>
            </a:r>
          </a:p>
          <a:p>
            <a:pPr algn="ctr"/>
            <a:r>
              <a:rPr lang="es-AR" sz="4400" b="1" dirty="0"/>
              <a:t>Vector </a:t>
            </a:r>
          </a:p>
          <a:p>
            <a:pPr algn="ctr"/>
            <a:r>
              <a:rPr lang="es-AR" sz="4400" b="1" dirty="0" err="1"/>
              <a:t>Graphics</a:t>
            </a:r>
            <a:endParaRPr lang="es-419" sz="4400" dirty="0"/>
          </a:p>
        </p:txBody>
      </p:sp>
      <p:pic>
        <p:nvPicPr>
          <p:cNvPr id="12290" name="Picture 2" descr="World Wide Web Consortium - Wikipedia, la enciclopedia libre">
            <a:extLst>
              <a:ext uri="{FF2B5EF4-FFF2-40B4-BE49-F238E27FC236}">
                <a16:creationId xmlns:a16="http://schemas.microsoft.com/office/drawing/2014/main" id="{E04DA412-FE1D-4D2E-9DB6-672D062AD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80" y="5107432"/>
            <a:ext cx="3033375" cy="162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15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4">
            <a:extLst>
              <a:ext uri="{FF2B5EF4-FFF2-40B4-BE49-F238E27FC236}">
                <a16:creationId xmlns:a16="http://schemas.microsoft.com/office/drawing/2014/main" id="{FAC45939-FDC4-43A3-B76E-08165D0A1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037629" y="-4176709"/>
            <a:ext cx="32178333" cy="36000000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928C5D5-8B41-4EA9-B4F9-479E142D0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7932" y="304800"/>
            <a:ext cx="2792543" cy="3124200"/>
          </a:xfr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3ECCCB8-5354-41F0-96D6-99FBF23882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95174">
            <a:off x="1847850" y="3860856"/>
            <a:ext cx="12192000" cy="538468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9CC8421-2E99-4B7B-8137-6344C55D2318}"/>
              </a:ext>
            </a:extLst>
          </p:cNvPr>
          <p:cNvSpPr txBox="1"/>
          <p:nvPr/>
        </p:nvSpPr>
        <p:spPr>
          <a:xfrm>
            <a:off x="5694914" y="4972441"/>
            <a:ext cx="81778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dirty="0">
                <a:solidFill>
                  <a:schemeClr val="bg1"/>
                </a:solidFill>
                <a:effectLst/>
              </a:rPr>
              <a:t>Puede ser renderizado limpiamente </a:t>
            </a:r>
          </a:p>
          <a:p>
            <a:r>
              <a:rPr lang="es-AR" sz="2800" dirty="0">
                <a:solidFill>
                  <a:schemeClr val="bg1"/>
                </a:solidFill>
                <a:effectLst/>
              </a:rPr>
              <a:t>en cualquier tamaño </a:t>
            </a:r>
          </a:p>
          <a:p>
            <a:r>
              <a:rPr lang="es-AR" sz="2800" dirty="0">
                <a:solidFill>
                  <a:schemeClr val="bg1"/>
                </a:solidFill>
                <a:effectLst/>
              </a:rPr>
              <a:t>SIN PERDER CALIDAD</a:t>
            </a:r>
          </a:p>
        </p:txBody>
      </p:sp>
    </p:spTree>
    <p:extLst>
      <p:ext uri="{BB962C8B-B14F-4D97-AF65-F5344CB8AC3E}">
        <p14:creationId xmlns:p14="http://schemas.microsoft.com/office/powerpoint/2010/main" val="25393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38D688-B99B-4842-B9B8-5DEAFD9C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08" y="506895"/>
            <a:ext cx="11686692" cy="605293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419" sz="2800" b="1" dirty="0"/>
              <a:t>Líneas: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	</a:t>
            </a:r>
            <a:r>
              <a:rPr lang="en-US" sz="2400" cap="none" dirty="0">
                <a:effectLst/>
              </a:rPr>
              <a:t>&lt;line x1="0" y1="0" x2="200" y2="200" /&gt;</a:t>
            </a:r>
          </a:p>
          <a:p>
            <a:pPr marL="0" indent="0">
              <a:buNone/>
            </a:pPr>
            <a:r>
              <a:rPr lang="en-US" sz="2800" b="1" dirty="0" err="1">
                <a:effectLst/>
              </a:rPr>
              <a:t>Rectángulos</a:t>
            </a:r>
            <a:r>
              <a:rPr lang="en-US" sz="2800" b="1" dirty="0">
                <a:effectLst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	</a:t>
            </a:r>
            <a:r>
              <a:rPr lang="en-US" sz="2400" cap="none" dirty="0">
                <a:effectLst/>
              </a:rPr>
              <a:t>&lt;</a:t>
            </a:r>
            <a:r>
              <a:rPr lang="en-US" sz="2400" cap="none" dirty="0" err="1">
                <a:effectLst/>
              </a:rPr>
              <a:t>rect</a:t>
            </a:r>
            <a:r>
              <a:rPr lang="en-US" sz="2400" cap="none" dirty="0">
                <a:effectLst/>
              </a:rPr>
              <a:t> x="50" y="20" </a:t>
            </a:r>
            <a:r>
              <a:rPr lang="en-US" sz="2400" cap="none" dirty="0" err="1">
                <a:effectLst/>
              </a:rPr>
              <a:t>rx</a:t>
            </a:r>
            <a:r>
              <a:rPr lang="en-US" sz="2400" cap="none" dirty="0">
                <a:effectLst/>
              </a:rPr>
              <a:t>="20" </a:t>
            </a:r>
            <a:r>
              <a:rPr lang="en-US" sz="2400" cap="none" dirty="0" err="1">
                <a:effectLst/>
              </a:rPr>
              <a:t>ry</a:t>
            </a:r>
            <a:r>
              <a:rPr lang="en-US" sz="2400" cap="none" dirty="0">
                <a:effectLst/>
              </a:rPr>
              <a:t>="20" width="150" height="150“ /&gt;</a:t>
            </a:r>
          </a:p>
          <a:p>
            <a:pPr marL="0" indent="0">
              <a:buNone/>
            </a:pPr>
            <a:r>
              <a:rPr lang="en-US" sz="2800" b="1" dirty="0" err="1">
                <a:effectLst/>
              </a:rPr>
              <a:t>Circulos</a:t>
            </a:r>
            <a:r>
              <a:rPr lang="en-US" sz="2800" b="1" dirty="0">
                <a:effectLst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effectLst/>
              </a:rPr>
              <a:t>	</a:t>
            </a:r>
            <a:r>
              <a:rPr lang="en-US" sz="2400" cap="none" dirty="0">
                <a:effectLst/>
              </a:rPr>
              <a:t>&lt;circle cx="50" cy="50" r="40" stroke="black" stroke-width="3" fill="red" /&gt;</a:t>
            </a:r>
          </a:p>
          <a:p>
            <a:pPr marL="0" indent="0">
              <a:buNone/>
            </a:pPr>
            <a:r>
              <a:rPr lang="en-US" sz="2800" b="1" dirty="0" err="1">
                <a:effectLst/>
              </a:rPr>
              <a:t>Elipses</a:t>
            </a:r>
            <a:r>
              <a:rPr lang="en-US" sz="2800" b="1" dirty="0">
                <a:effectLst/>
              </a:rPr>
              <a:t>:</a:t>
            </a:r>
          </a:p>
          <a:p>
            <a:pPr marL="0" indent="0">
              <a:buNone/>
            </a:pPr>
            <a:r>
              <a:rPr lang="es-AR" sz="2400" dirty="0">
                <a:effectLst/>
              </a:rPr>
              <a:t> 	</a:t>
            </a:r>
            <a:r>
              <a:rPr lang="es-AR" sz="2400" cap="none" dirty="0">
                <a:effectLst/>
              </a:rPr>
              <a:t>&lt;</a:t>
            </a:r>
            <a:r>
              <a:rPr lang="es-AR" sz="2400" cap="none" dirty="0" err="1">
                <a:effectLst/>
              </a:rPr>
              <a:t>ellipse</a:t>
            </a:r>
            <a:r>
              <a:rPr lang="es-AR" sz="2400" cap="none" dirty="0">
                <a:effectLst/>
              </a:rPr>
              <a:t> </a:t>
            </a:r>
            <a:r>
              <a:rPr lang="es-AR" sz="2400" cap="none" dirty="0" err="1">
                <a:effectLst/>
              </a:rPr>
              <a:t>cx</a:t>
            </a:r>
            <a:r>
              <a:rPr lang="es-AR" sz="2400" cap="none" dirty="0">
                <a:effectLst/>
              </a:rPr>
              <a:t>="200" </a:t>
            </a:r>
            <a:r>
              <a:rPr lang="es-AR" sz="2400" cap="none" dirty="0" err="1">
                <a:effectLst/>
              </a:rPr>
              <a:t>cy</a:t>
            </a:r>
            <a:r>
              <a:rPr lang="es-AR" sz="2400" cap="none" dirty="0">
                <a:effectLst/>
              </a:rPr>
              <a:t>="80" </a:t>
            </a:r>
            <a:r>
              <a:rPr lang="es-AR" sz="2400" cap="none" dirty="0" err="1">
                <a:effectLst/>
              </a:rPr>
              <a:t>rx</a:t>
            </a:r>
            <a:r>
              <a:rPr lang="es-AR" sz="2400" cap="none" dirty="0">
                <a:effectLst/>
              </a:rPr>
              <a:t>="100" </a:t>
            </a:r>
            <a:r>
              <a:rPr lang="es-AR" sz="2400" cap="none" dirty="0" err="1">
                <a:effectLst/>
              </a:rPr>
              <a:t>ry</a:t>
            </a:r>
            <a:r>
              <a:rPr lang="es-AR" sz="2400" cap="none" dirty="0">
                <a:effectLst/>
              </a:rPr>
              <a:t>="50" /&gt;</a:t>
            </a:r>
          </a:p>
          <a:p>
            <a:pPr marL="0" indent="0">
              <a:buNone/>
            </a:pPr>
            <a:r>
              <a:rPr lang="es-AR" sz="2800" b="1" dirty="0" err="1">
                <a:effectLst/>
              </a:rPr>
              <a:t>Poligonos</a:t>
            </a:r>
            <a:r>
              <a:rPr lang="es-AR" sz="2800" b="1" dirty="0">
                <a:effectLst/>
              </a:rPr>
              <a:t>: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	</a:t>
            </a:r>
            <a:r>
              <a:rPr lang="en-US" sz="2400" cap="none" dirty="0">
                <a:effectLst/>
              </a:rPr>
              <a:t>&lt;polygon points="200,10 250,190 160,210"  /&gt;</a:t>
            </a:r>
            <a:endParaRPr lang="es-419" sz="2800" cap="none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DAF4D816-07EB-422C-B449-D16F63B78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V="1">
            <a:off x="4999424" y="-1295413"/>
            <a:ext cx="12192000" cy="451315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019A969-B2C7-42E8-9656-7BE906266A22}"/>
              </a:ext>
            </a:extLst>
          </p:cNvPr>
          <p:cNvSpPr txBox="1">
            <a:spLocks/>
          </p:cNvSpPr>
          <p:nvPr/>
        </p:nvSpPr>
        <p:spPr>
          <a:xfrm>
            <a:off x="8663263" y="183239"/>
            <a:ext cx="3023429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sz="3600" dirty="0" err="1"/>
              <a:t>Tags</a:t>
            </a:r>
            <a:r>
              <a:rPr lang="es-419" sz="3600" dirty="0" err="1">
                <a:solidFill>
                  <a:schemeClr val="tx1">
                    <a:lumMod val="65000"/>
                  </a:schemeClr>
                </a:solidFill>
              </a:rPr>
              <a:t>SVG</a:t>
            </a:r>
            <a:endParaRPr lang="es-419" sz="36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7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3315D8C1-A6B9-452B-9DCA-1FF1DCCED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V="1">
            <a:off x="4999424" y="-1295413"/>
            <a:ext cx="12192000" cy="451315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38D688-B99B-4842-B9B8-5DEAFD9C7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7524" y="2335461"/>
            <a:ext cx="7630008" cy="4324626"/>
          </a:xfrm>
        </p:spPr>
        <p:txBody>
          <a:bodyPr numCol="2">
            <a:noAutofit/>
          </a:bodyPr>
          <a:lstStyle/>
          <a:p>
            <a:pPr marL="0" indent="0">
              <a:buNone/>
            </a:pPr>
            <a:endParaRPr lang="es-419" sz="2400" dirty="0">
              <a:effectLst/>
            </a:endParaRPr>
          </a:p>
          <a:p>
            <a:pPr marL="0" indent="0">
              <a:buNone/>
            </a:pPr>
            <a:r>
              <a:rPr lang="es-419" sz="2400" dirty="0">
                <a:effectLst/>
              </a:rPr>
              <a:t>Comandos Internos que describen el camino:</a:t>
            </a:r>
          </a:p>
          <a:p>
            <a:pPr lvl="1"/>
            <a:r>
              <a:rPr lang="es-AR" dirty="0">
                <a:effectLst/>
              </a:rPr>
              <a:t>M = </a:t>
            </a:r>
            <a:r>
              <a:rPr lang="es-AR" dirty="0" err="1">
                <a:effectLst/>
              </a:rPr>
              <a:t>moveto</a:t>
            </a:r>
            <a:endParaRPr lang="es-AR" dirty="0">
              <a:effectLst/>
            </a:endParaRPr>
          </a:p>
          <a:p>
            <a:pPr lvl="1"/>
            <a:r>
              <a:rPr lang="es-AR" dirty="0">
                <a:effectLst/>
              </a:rPr>
              <a:t>L = </a:t>
            </a:r>
            <a:r>
              <a:rPr lang="es-AR" dirty="0" err="1">
                <a:effectLst/>
              </a:rPr>
              <a:t>lineto</a:t>
            </a:r>
            <a:endParaRPr lang="es-AR" dirty="0">
              <a:effectLst/>
            </a:endParaRPr>
          </a:p>
          <a:p>
            <a:pPr lvl="1"/>
            <a:r>
              <a:rPr lang="es-AR" dirty="0">
                <a:effectLst/>
              </a:rPr>
              <a:t>H = horizontal </a:t>
            </a:r>
            <a:r>
              <a:rPr lang="es-AR" dirty="0" err="1">
                <a:effectLst/>
              </a:rPr>
              <a:t>lineto</a:t>
            </a:r>
            <a:endParaRPr lang="es-AR" dirty="0">
              <a:effectLst/>
            </a:endParaRPr>
          </a:p>
          <a:p>
            <a:pPr lvl="1"/>
            <a:r>
              <a:rPr lang="es-AR" dirty="0">
                <a:effectLst/>
              </a:rPr>
              <a:t>V = vertical </a:t>
            </a:r>
            <a:r>
              <a:rPr lang="es-AR" dirty="0" err="1">
                <a:effectLst/>
              </a:rPr>
              <a:t>lineto</a:t>
            </a:r>
            <a:endParaRPr lang="es-AR" dirty="0">
              <a:effectLst/>
            </a:endParaRPr>
          </a:p>
          <a:p>
            <a:pPr lvl="1"/>
            <a:r>
              <a:rPr lang="es-AR" dirty="0">
                <a:effectLst/>
              </a:rPr>
              <a:t>C = </a:t>
            </a:r>
            <a:r>
              <a:rPr lang="es-AR" dirty="0" err="1">
                <a:effectLst/>
              </a:rPr>
              <a:t>curveto</a:t>
            </a:r>
            <a:endParaRPr lang="es-AR" dirty="0">
              <a:effectLst/>
            </a:endParaRPr>
          </a:p>
          <a:p>
            <a:pPr lvl="1"/>
            <a:r>
              <a:rPr lang="es-AR" dirty="0">
                <a:effectLst/>
              </a:rPr>
              <a:t>S = </a:t>
            </a:r>
            <a:r>
              <a:rPr lang="es-AR" dirty="0" err="1">
                <a:effectLst/>
              </a:rPr>
              <a:t>smooth</a:t>
            </a:r>
            <a:r>
              <a:rPr lang="es-AR" dirty="0">
                <a:effectLst/>
              </a:rPr>
              <a:t> </a:t>
            </a:r>
            <a:r>
              <a:rPr lang="es-AR" dirty="0" err="1">
                <a:effectLst/>
              </a:rPr>
              <a:t>curveto</a:t>
            </a:r>
            <a:endParaRPr lang="es-AR" dirty="0">
              <a:effectLst/>
            </a:endParaRPr>
          </a:p>
          <a:p>
            <a:pPr lvl="1"/>
            <a:r>
              <a:rPr lang="es-AR" dirty="0">
                <a:effectLst/>
              </a:rPr>
              <a:t>Q = </a:t>
            </a:r>
            <a:r>
              <a:rPr lang="es-AR" dirty="0" err="1">
                <a:effectLst/>
              </a:rPr>
              <a:t>quadratic</a:t>
            </a:r>
            <a:r>
              <a:rPr lang="es-AR" dirty="0">
                <a:effectLst/>
              </a:rPr>
              <a:t> Bézier curve</a:t>
            </a:r>
          </a:p>
          <a:p>
            <a:pPr lvl="1"/>
            <a:endParaRPr lang="es-AR" dirty="0">
              <a:effectLst/>
            </a:endParaRPr>
          </a:p>
          <a:p>
            <a:pPr lvl="1"/>
            <a:endParaRPr lang="es-AR" dirty="0">
              <a:effectLst/>
            </a:endParaRPr>
          </a:p>
          <a:p>
            <a:pPr lvl="1"/>
            <a:endParaRPr lang="es-AR" dirty="0">
              <a:effectLst/>
            </a:endParaRPr>
          </a:p>
          <a:p>
            <a:pPr lvl="1"/>
            <a:endParaRPr lang="es-AR" dirty="0">
              <a:effectLst/>
            </a:endParaRPr>
          </a:p>
          <a:p>
            <a:pPr lvl="1"/>
            <a:r>
              <a:rPr lang="es-AR" dirty="0">
                <a:effectLst/>
              </a:rPr>
              <a:t>T = </a:t>
            </a:r>
            <a:r>
              <a:rPr lang="es-AR" dirty="0" err="1">
                <a:effectLst/>
              </a:rPr>
              <a:t>smooth</a:t>
            </a:r>
            <a:r>
              <a:rPr lang="es-AR" dirty="0">
                <a:effectLst/>
              </a:rPr>
              <a:t> </a:t>
            </a:r>
            <a:r>
              <a:rPr lang="es-AR" dirty="0" err="1">
                <a:effectLst/>
              </a:rPr>
              <a:t>quadratic</a:t>
            </a:r>
            <a:r>
              <a:rPr lang="es-AR" dirty="0">
                <a:effectLst/>
              </a:rPr>
              <a:t> Bézier </a:t>
            </a:r>
            <a:r>
              <a:rPr lang="es-AR" dirty="0" err="1">
                <a:effectLst/>
              </a:rPr>
              <a:t>curveto</a:t>
            </a:r>
            <a:endParaRPr lang="es-AR" dirty="0">
              <a:effectLst/>
            </a:endParaRPr>
          </a:p>
          <a:p>
            <a:pPr lvl="1"/>
            <a:r>
              <a:rPr lang="es-AR" dirty="0">
                <a:effectLst/>
              </a:rPr>
              <a:t>A = </a:t>
            </a:r>
            <a:r>
              <a:rPr lang="es-AR" dirty="0" err="1">
                <a:effectLst/>
              </a:rPr>
              <a:t>elliptical</a:t>
            </a:r>
            <a:r>
              <a:rPr lang="es-AR" dirty="0">
                <a:effectLst/>
              </a:rPr>
              <a:t> Arc</a:t>
            </a:r>
          </a:p>
          <a:p>
            <a:pPr lvl="1"/>
            <a:r>
              <a:rPr lang="es-AR" dirty="0">
                <a:effectLst/>
              </a:rPr>
              <a:t>Z = </a:t>
            </a:r>
            <a:r>
              <a:rPr lang="es-AR" dirty="0" err="1">
                <a:effectLst/>
              </a:rPr>
              <a:t>closepath</a:t>
            </a:r>
            <a:endParaRPr lang="es-AR" dirty="0">
              <a:effectLst/>
            </a:endParaRPr>
          </a:p>
          <a:p>
            <a:pPr marL="0" indent="0">
              <a:buNone/>
            </a:pPr>
            <a:endParaRPr lang="es-419" sz="280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019A969-B2C7-42E8-9656-7BE906266A22}"/>
              </a:ext>
            </a:extLst>
          </p:cNvPr>
          <p:cNvSpPr txBox="1">
            <a:spLocks/>
          </p:cNvSpPr>
          <p:nvPr/>
        </p:nvSpPr>
        <p:spPr>
          <a:xfrm>
            <a:off x="8663263" y="183239"/>
            <a:ext cx="3023429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sz="3600" dirty="0" err="1"/>
              <a:t>Tags</a:t>
            </a:r>
            <a:r>
              <a:rPr lang="es-419" sz="3600" dirty="0" err="1">
                <a:solidFill>
                  <a:schemeClr val="tx1">
                    <a:lumMod val="65000"/>
                  </a:schemeClr>
                </a:solidFill>
              </a:rPr>
              <a:t>SVG</a:t>
            </a:r>
            <a:endParaRPr lang="es-419" sz="3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D2B3C49-659B-426C-AE42-5DCC1BE6FEB1}"/>
              </a:ext>
            </a:extLst>
          </p:cNvPr>
          <p:cNvSpPr txBox="1"/>
          <p:nvPr/>
        </p:nvSpPr>
        <p:spPr>
          <a:xfrm>
            <a:off x="528016" y="850205"/>
            <a:ext cx="7894512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/>
              </a:defRPr>
            </a:lvl1pPr>
            <a:lvl2pPr marL="7429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2pPr>
            <a:lvl3pPr marL="12001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3pPr>
            <a:lvl4pPr marL="1543050" indent="-1714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4pPr>
            <a:lvl5pPr marL="2000250" indent="-17145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5pPr>
            <a:lvl6pPr marL="25146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6pPr>
            <a:lvl7pPr marL="29718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7pPr>
            <a:lvl8pPr marL="34290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8pPr>
            <a:lvl9pPr marL="3886200" indent="-228600" defTabSz="4572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defRPr>
            </a:lvl9pPr>
          </a:lstStyle>
          <a:p>
            <a:r>
              <a:rPr lang="es-419" dirty="0"/>
              <a:t>Caminos:</a:t>
            </a:r>
          </a:p>
          <a:p>
            <a:r>
              <a:rPr lang="en-US" dirty="0"/>
              <a:t>	</a:t>
            </a:r>
            <a:r>
              <a:rPr lang="pl-PL" cap="none" dirty="0"/>
              <a:t>&lt;path d="M150 0 L75 200 L225 200</a:t>
            </a:r>
            <a:r>
              <a:rPr lang="es-419" cap="none" dirty="0"/>
              <a:t> </a:t>
            </a:r>
            <a:r>
              <a:rPr lang="pl-PL" cap="none" dirty="0"/>
              <a:t>Z" /&gt;</a:t>
            </a:r>
            <a:endParaRPr lang="es-419" cap="none" dirty="0"/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17073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5F0EB00B-136B-435B-BBF6-1DC8C1990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271119" y="-2073336"/>
            <a:ext cx="12192000" cy="451315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55D8B5A-B295-42BA-9D7E-4942EE0619BE}"/>
              </a:ext>
            </a:extLst>
          </p:cNvPr>
          <p:cNvSpPr txBox="1">
            <a:spLocks/>
          </p:cNvSpPr>
          <p:nvPr/>
        </p:nvSpPr>
        <p:spPr>
          <a:xfrm>
            <a:off x="989013" y="183239"/>
            <a:ext cx="9905998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sz="3600" dirty="0" err="1"/>
              <a:t>Mapas</a:t>
            </a:r>
            <a:r>
              <a:rPr lang="es-419" sz="3600" dirty="0" err="1">
                <a:solidFill>
                  <a:schemeClr val="tx1">
                    <a:lumMod val="75000"/>
                  </a:schemeClr>
                </a:solidFill>
              </a:rPr>
              <a:t>de</a:t>
            </a:r>
            <a:r>
              <a:rPr lang="es-419" sz="3600" dirty="0" err="1"/>
              <a:t>bits</a:t>
            </a:r>
            <a:endParaRPr lang="es-419" sz="3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124" name="Picture 4" descr="Image associée | Pixel pattern, Pixel art, Perler beads">
            <a:extLst>
              <a:ext uri="{FF2B5EF4-FFF2-40B4-BE49-F238E27FC236}">
                <a16:creationId xmlns:a16="http://schemas.microsoft.com/office/drawing/2014/main" id="{D6180FB4-4127-452D-B263-D9E991799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44" y="1789176"/>
            <a:ext cx="4595050" cy="459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780320-AB1A-49A5-8511-83FFFD124C69}"/>
              </a:ext>
            </a:extLst>
          </p:cNvPr>
          <p:cNvSpPr txBox="1"/>
          <p:nvPr/>
        </p:nvSpPr>
        <p:spPr>
          <a:xfrm>
            <a:off x="2283644" y="2393605"/>
            <a:ext cx="4353692" cy="279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b="1" dirty="0"/>
              <a:t>Formado por PIXELES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b="1" dirty="0"/>
              <a:t>Paleta de colores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b="1" dirty="0"/>
              <a:t>Resolución = Ancho x Alto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b="1" dirty="0"/>
              <a:t>Relación de Aspecto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1013753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A67C1CA5-C1CA-453E-9ABD-BA2702607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3271119" y="-2073336"/>
            <a:ext cx="12192000" cy="451315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E180676-CCC8-484C-BC11-12BF0A0D1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168" y="257744"/>
            <a:ext cx="1619250" cy="2352675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6CA5208-F4FB-4868-A2FA-5ADA79CB42E7}"/>
              </a:ext>
            </a:extLst>
          </p:cNvPr>
          <p:cNvSpPr txBox="1">
            <a:spLocks/>
          </p:cNvSpPr>
          <p:nvPr/>
        </p:nvSpPr>
        <p:spPr>
          <a:xfrm>
            <a:off x="989013" y="183239"/>
            <a:ext cx="9905998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sz="3600" dirty="0" err="1"/>
              <a:t>Formatos</a:t>
            </a:r>
            <a:r>
              <a:rPr lang="es-419" sz="3600" dirty="0" err="1">
                <a:solidFill>
                  <a:schemeClr val="tx1">
                    <a:lumMod val="65000"/>
                  </a:schemeClr>
                </a:solidFill>
              </a:rPr>
              <a:t>Admitidos</a:t>
            </a:r>
            <a:endParaRPr lang="es-419" sz="3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EEC31FB-9303-4352-837F-2CCF044675D7}"/>
              </a:ext>
            </a:extLst>
          </p:cNvPr>
          <p:cNvSpPr txBox="1"/>
          <p:nvPr/>
        </p:nvSpPr>
        <p:spPr>
          <a:xfrm>
            <a:off x="1888239" y="2496685"/>
            <a:ext cx="62167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b="1" dirty="0"/>
              <a:t>También llamados DIB </a:t>
            </a:r>
          </a:p>
          <a:p>
            <a:r>
              <a:rPr lang="es-419" sz="2400" b="1" dirty="0"/>
              <a:t>                  (</a:t>
            </a:r>
            <a:r>
              <a:rPr lang="es-419" sz="2400" b="1" dirty="0" err="1"/>
              <a:t>Device</a:t>
            </a:r>
            <a:r>
              <a:rPr lang="es-419" sz="2400" b="1" dirty="0"/>
              <a:t> </a:t>
            </a:r>
            <a:r>
              <a:rPr lang="es-419" sz="2400" b="1" dirty="0" err="1"/>
              <a:t>Independent</a:t>
            </a:r>
            <a:r>
              <a:rPr lang="es-419" sz="2400" b="1" dirty="0"/>
              <a:t> Bitmap)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/>
              <a:t>Sin compresión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/>
              <a:t>Peso directamente proporcional </a:t>
            </a:r>
          </a:p>
          <a:p>
            <a:r>
              <a:rPr lang="es-AR" sz="2400" b="1" dirty="0"/>
              <a:t>		a la resolución de la imagen.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/>
              <a:t>Cada pixel pesa 4B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b="1" dirty="0"/>
              <a:t>Permite 32 niveles de transparencia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69CA856-D1A9-4865-A336-C65F12401336}"/>
              </a:ext>
            </a:extLst>
          </p:cNvPr>
          <p:cNvSpPr txBox="1"/>
          <p:nvPr/>
        </p:nvSpPr>
        <p:spPr>
          <a:xfrm>
            <a:off x="9229725" y="3030601"/>
            <a:ext cx="27964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b="1" dirty="0" err="1"/>
              <a:t>BitMaP</a:t>
            </a:r>
            <a:r>
              <a:rPr lang="es-AR" sz="4400" b="1" dirty="0"/>
              <a:t> </a:t>
            </a:r>
          </a:p>
          <a:p>
            <a:r>
              <a:rPr lang="es-AR" sz="4400" b="1" dirty="0" err="1"/>
              <a:t>image</a:t>
            </a:r>
            <a:r>
              <a:rPr lang="es-AR" sz="4400" b="1" dirty="0"/>
              <a:t> file</a:t>
            </a:r>
          </a:p>
        </p:txBody>
      </p:sp>
      <p:pic>
        <p:nvPicPr>
          <p:cNvPr id="4098" name="Picture 2" descr="Microsoft cambia de logo - MuyComputer">
            <a:extLst>
              <a:ext uri="{FF2B5EF4-FFF2-40B4-BE49-F238E27FC236}">
                <a16:creationId xmlns:a16="http://schemas.microsoft.com/office/drawing/2014/main" id="{6B1AC4F5-F441-46F0-B9F9-1FF8D0263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2" b="38612"/>
          <a:stretch/>
        </p:blipFill>
        <p:spPr bwMode="auto">
          <a:xfrm>
            <a:off x="8045512" y="5594523"/>
            <a:ext cx="3859213" cy="95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178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F4B0A4B7-6FDD-4C3F-8474-E6D8BB3BF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800819" y="-1727087"/>
            <a:ext cx="12192000" cy="538468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0AACBAF-6F6F-4155-B0F0-7399FCF3A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8799" y="0"/>
            <a:ext cx="9951148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4B903A0-23EB-44E4-8A63-0DBF9B4B631B}"/>
              </a:ext>
            </a:extLst>
          </p:cNvPr>
          <p:cNvSpPr txBox="1"/>
          <p:nvPr/>
        </p:nvSpPr>
        <p:spPr>
          <a:xfrm>
            <a:off x="9653587" y="630238"/>
            <a:ext cx="1900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A5300F"/>
                </a:solidFill>
              </a:rPr>
              <a:t>Tamaño:</a:t>
            </a:r>
          </a:p>
          <a:p>
            <a:r>
              <a:rPr lang="es-419" b="1" dirty="0"/>
              <a:t>      1200 x 827</a:t>
            </a:r>
          </a:p>
          <a:p>
            <a:r>
              <a:rPr lang="es-419" b="1" dirty="0">
                <a:solidFill>
                  <a:srgbClr val="A5300F"/>
                </a:solidFill>
              </a:rPr>
              <a:t>Profundidad de color:</a:t>
            </a:r>
          </a:p>
          <a:p>
            <a:r>
              <a:rPr lang="es-419" b="1" dirty="0"/>
              <a:t>      32bits</a:t>
            </a:r>
          </a:p>
          <a:p>
            <a:r>
              <a:rPr lang="es-419" b="1" dirty="0">
                <a:solidFill>
                  <a:srgbClr val="A5300F"/>
                </a:solidFill>
              </a:rPr>
              <a:t>Peso: </a:t>
            </a:r>
          </a:p>
          <a:p>
            <a:r>
              <a:rPr lang="es-419" b="1" dirty="0"/>
              <a:t>      3.8MB</a:t>
            </a:r>
          </a:p>
        </p:txBody>
      </p:sp>
    </p:spTree>
    <p:extLst>
      <p:ext uri="{BB962C8B-B14F-4D97-AF65-F5344CB8AC3E}">
        <p14:creationId xmlns:p14="http://schemas.microsoft.com/office/powerpoint/2010/main" val="205273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358EBB70-E0ED-4292-9178-FE2A672CA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271119" y="-2073336"/>
            <a:ext cx="12192000" cy="451315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D603E3-0CB5-4B57-9574-CCB438B7B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183239"/>
            <a:ext cx="9905998" cy="1219200"/>
          </a:xfrm>
        </p:spPr>
        <p:txBody>
          <a:bodyPr>
            <a:normAutofit/>
          </a:bodyPr>
          <a:lstStyle/>
          <a:p>
            <a:r>
              <a:rPr lang="es-419" sz="3600" dirty="0" err="1"/>
              <a:t>Formatos</a:t>
            </a:r>
            <a:r>
              <a:rPr lang="es-419" sz="3600" dirty="0" err="1">
                <a:solidFill>
                  <a:schemeClr val="tx1">
                    <a:lumMod val="65000"/>
                  </a:schemeClr>
                </a:solidFill>
              </a:rPr>
              <a:t>Admitidos</a:t>
            </a:r>
            <a:endParaRPr lang="es-419" sz="3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1028" name="Picture 4" descr="Guía de formatos de imagen para web">
            <a:extLst>
              <a:ext uri="{FF2B5EF4-FFF2-40B4-BE49-F238E27FC236}">
                <a16:creationId xmlns:a16="http://schemas.microsoft.com/office/drawing/2014/main" id="{5E9D9764-61EF-47E0-89A0-D21A07846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50" b="74250" l="5485" r="31085">
                        <a14:foregroundMark x1="26857" y1="24750" x2="11571" y2="26750"/>
                        <a14:foregroundMark x1="11571" y1="26750" x2="14286" y2="38750"/>
                        <a14:foregroundMark x1="14286" y1="38750" x2="22143" y2="41750"/>
                        <a14:foregroundMark x1="22143" y1="41750" x2="27714" y2="49500"/>
                        <a14:foregroundMark x1="27714" y1="49500" x2="11000" y2="60500"/>
                        <a14:foregroundMark x1="11000" y1="60500" x2="17714" y2="68750"/>
                        <a14:foregroundMark x1="17714" y1="68750" x2="27429" y2="69750"/>
                        <a14:foregroundMark x1="9714" y1="69750" x2="8286" y2="39500"/>
                        <a14:foregroundMark x1="8286" y1="39500" x2="11714" y2="23250"/>
                        <a14:foregroundMark x1="16857" y1="56750" x2="15143" y2="18750"/>
                        <a14:foregroundMark x1="27143" y1="31250" x2="22286" y2="64250"/>
                        <a14:foregroundMark x1="18857" y1="63750" x2="18857" y2="55250"/>
                        <a14:foregroundMark x1="23714" y1="17250" x2="16571" y2="19250"/>
                        <a14:foregroundMark x1="16571" y1="19250" x2="11429" y2="16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5" t="9000" r="65715" b="18500"/>
          <a:stretch/>
        </p:blipFill>
        <p:spPr bwMode="auto">
          <a:xfrm>
            <a:off x="9300113" y="0"/>
            <a:ext cx="2133600" cy="2762250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B10CF6B-6D49-4821-9387-548E214E9778}"/>
              </a:ext>
            </a:extLst>
          </p:cNvPr>
          <p:cNvSpPr txBox="1"/>
          <p:nvPr/>
        </p:nvSpPr>
        <p:spPr>
          <a:xfrm>
            <a:off x="758287" y="2300580"/>
            <a:ext cx="6938118" cy="2793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b="1" dirty="0"/>
              <a:t>Paleta reducida a 256 colores como máximo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419" sz="2400" b="1" dirty="0"/>
              <a:t>Se puede elegir cual o cuales colores </a:t>
            </a:r>
          </a:p>
          <a:p>
            <a:pPr>
              <a:lnSpc>
                <a:spcPct val="150000"/>
              </a:lnSpc>
            </a:pPr>
            <a:r>
              <a:rPr lang="es-419" sz="2400" b="1" dirty="0"/>
              <a:t>				serán transparentes.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sz="2400" b="1" dirty="0"/>
              <a:t>Permite guardar varios </a:t>
            </a:r>
            <a:r>
              <a:rPr lang="es-AR" sz="2400" b="1" dirty="0" err="1"/>
              <a:t>Frames</a:t>
            </a:r>
            <a:r>
              <a:rPr lang="es-AR" sz="2400" b="1" dirty="0"/>
              <a:t>  </a:t>
            </a:r>
          </a:p>
          <a:p>
            <a:pPr>
              <a:lnSpc>
                <a:spcPct val="150000"/>
              </a:lnSpc>
            </a:pPr>
            <a:r>
              <a:rPr lang="es-AR" sz="2400" b="1" dirty="0"/>
              <a:t>	formando imágenes en movimiento.</a:t>
            </a:r>
          </a:p>
        </p:txBody>
      </p:sp>
      <p:pic>
        <p:nvPicPr>
          <p:cNvPr id="1030" name="Picture 6" descr="Puente en movimiento">
            <a:extLst>
              <a:ext uri="{FF2B5EF4-FFF2-40B4-BE49-F238E27FC236}">
                <a16:creationId xmlns:a16="http://schemas.microsoft.com/office/drawing/2014/main" id="{900C141E-C5E6-4389-B85C-893955E8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38" y="34242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AE14D5D-EE9E-4AB7-B72A-DFFE2C63C343}"/>
              </a:ext>
            </a:extLst>
          </p:cNvPr>
          <p:cNvSpPr txBox="1"/>
          <p:nvPr/>
        </p:nvSpPr>
        <p:spPr>
          <a:xfrm>
            <a:off x="8486775" y="2635672"/>
            <a:ext cx="354135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4400" b="1" dirty="0" err="1"/>
              <a:t>Graphic</a:t>
            </a:r>
            <a:r>
              <a:rPr lang="es-AR" sz="4400" b="1" dirty="0"/>
              <a:t> </a:t>
            </a:r>
          </a:p>
          <a:p>
            <a:pPr algn="ctr"/>
            <a:r>
              <a:rPr lang="es-AR" sz="4400" b="1" dirty="0" err="1"/>
              <a:t>Interchange</a:t>
            </a:r>
            <a:r>
              <a:rPr lang="es-AR" sz="4400" b="1" dirty="0"/>
              <a:t> </a:t>
            </a:r>
          </a:p>
          <a:p>
            <a:pPr algn="ctr"/>
            <a:r>
              <a:rPr lang="es-AR" sz="4400" b="1" dirty="0" err="1"/>
              <a:t>Format</a:t>
            </a:r>
            <a:endParaRPr lang="es-AR" sz="4400" b="1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7619512-8B95-42F1-8499-BC8EAF346B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88" y="4759330"/>
            <a:ext cx="3136128" cy="198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984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AE149FDC-66ED-4A01-843C-3EB75E898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51090" y="2951286"/>
            <a:ext cx="12192000" cy="4418804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52FE56E4-78DB-491F-B4F6-CCB03C471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87194" y="359621"/>
            <a:ext cx="12192000" cy="446625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42897590-1774-4C0A-9362-0E8F08ADE7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-508919" y="-2993980"/>
            <a:ext cx="12192000" cy="538468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7AD460F-91A5-417C-A772-36CE7DBC6C3B}"/>
              </a:ext>
            </a:extLst>
          </p:cNvPr>
          <p:cNvSpPr txBox="1"/>
          <p:nvPr/>
        </p:nvSpPr>
        <p:spPr>
          <a:xfrm>
            <a:off x="9061251" y="2459071"/>
            <a:ext cx="2621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A5300F"/>
                </a:solidFill>
              </a:rPr>
              <a:t>Profundidad de color:</a:t>
            </a:r>
          </a:p>
          <a:p>
            <a:r>
              <a:rPr lang="es-419" b="1" dirty="0"/>
              <a:t>      3bit</a:t>
            </a:r>
          </a:p>
          <a:p>
            <a:r>
              <a:rPr lang="es-419" b="1" dirty="0">
                <a:solidFill>
                  <a:srgbClr val="A5300F"/>
                </a:solidFill>
              </a:rPr>
              <a:t>Peso: </a:t>
            </a:r>
          </a:p>
          <a:p>
            <a:r>
              <a:rPr lang="es-419" b="1" dirty="0"/>
              <a:t>      162KB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1511BDB-BC8D-45F4-91A6-7C62D54BFE23}"/>
              </a:ext>
            </a:extLst>
          </p:cNvPr>
          <p:cNvSpPr txBox="1"/>
          <p:nvPr/>
        </p:nvSpPr>
        <p:spPr>
          <a:xfrm>
            <a:off x="7698585" y="206492"/>
            <a:ext cx="2805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A5300F"/>
                </a:solidFill>
              </a:rPr>
              <a:t>Profundidad de color:</a:t>
            </a:r>
          </a:p>
          <a:p>
            <a:r>
              <a:rPr lang="es-419" b="1" dirty="0"/>
              <a:t>      1bit</a:t>
            </a:r>
          </a:p>
          <a:p>
            <a:r>
              <a:rPr lang="es-419" b="1" dirty="0">
                <a:solidFill>
                  <a:srgbClr val="A5300F"/>
                </a:solidFill>
              </a:rPr>
              <a:t>Peso: </a:t>
            </a:r>
          </a:p>
          <a:p>
            <a:r>
              <a:rPr lang="es-419" b="1" dirty="0"/>
              <a:t>      60.9KB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0C56E36-01C7-4955-99B3-E6C0CFC28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7313180" cy="504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E5EA8D-C4A7-4D47-B948-894B127A6F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40" y="1984920"/>
            <a:ext cx="7313180" cy="5040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48479D3-69B7-4CCD-B040-F091F163E88E}"/>
              </a:ext>
            </a:extLst>
          </p:cNvPr>
          <p:cNvSpPr txBox="1"/>
          <p:nvPr/>
        </p:nvSpPr>
        <p:spPr>
          <a:xfrm>
            <a:off x="9408861" y="4922840"/>
            <a:ext cx="2621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A5300F"/>
                </a:solidFill>
              </a:rPr>
              <a:t>Profundidad de color:</a:t>
            </a:r>
          </a:p>
          <a:p>
            <a:r>
              <a:rPr lang="es-419" b="1" dirty="0"/>
              <a:t>      8bit</a:t>
            </a:r>
          </a:p>
          <a:p>
            <a:r>
              <a:rPr lang="es-419" b="1" dirty="0">
                <a:solidFill>
                  <a:srgbClr val="A5300F"/>
                </a:solidFill>
              </a:rPr>
              <a:t>Peso: </a:t>
            </a:r>
          </a:p>
          <a:p>
            <a:r>
              <a:rPr lang="es-419" b="1" dirty="0"/>
              <a:t>      600KB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4F5D690-D3BD-4B46-BF4B-C0A72291D4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179" y="4162191"/>
            <a:ext cx="731318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9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BF29BE-B228-4CE7-9141-79FF49456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13" y="2254078"/>
            <a:ext cx="7586473" cy="2017885"/>
          </a:xfrm>
        </p:spPr>
        <p:txBody>
          <a:bodyPr>
            <a:noAutofit/>
          </a:bodyPr>
          <a:lstStyle/>
          <a:p>
            <a:r>
              <a:rPr lang="es-AR" sz="2800" b="1" dirty="0">
                <a:effectLst/>
              </a:rPr>
              <a:t>compresión con pérdida</a:t>
            </a:r>
          </a:p>
          <a:p>
            <a:pPr fontAlgn="base"/>
            <a:r>
              <a:rPr lang="es-AR" sz="2800" b="1" dirty="0">
                <a:effectLst/>
              </a:rPr>
              <a:t>no admite las transparencias</a:t>
            </a:r>
            <a:r>
              <a:rPr lang="es-AR" sz="2800" dirty="0">
                <a:effectLst/>
              </a:rPr>
              <a:t> </a:t>
            </a:r>
          </a:p>
          <a:p>
            <a:pPr fontAlgn="base"/>
            <a:r>
              <a:rPr lang="es-MX" sz="2800" b="1" dirty="0">
                <a:effectLst/>
              </a:rPr>
              <a:t>ideal para trabajar con fotografías</a:t>
            </a:r>
            <a:endParaRPr lang="es-MX" sz="2800" dirty="0">
              <a:effectLst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6F90D9A-EA44-4C28-9888-DD20C8DC6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271119" y="-2073336"/>
            <a:ext cx="12192000" cy="451315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CBD0BF93-D8DE-461D-9E23-2CE1F18B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3" y="183239"/>
            <a:ext cx="9905998" cy="1219200"/>
          </a:xfrm>
        </p:spPr>
        <p:txBody>
          <a:bodyPr>
            <a:normAutofit/>
          </a:bodyPr>
          <a:lstStyle/>
          <a:p>
            <a:r>
              <a:rPr lang="es-419" sz="3600" dirty="0" err="1"/>
              <a:t>Formatos</a:t>
            </a:r>
            <a:r>
              <a:rPr lang="es-419" sz="3600" dirty="0" err="1">
                <a:solidFill>
                  <a:schemeClr val="tx1">
                    <a:lumMod val="65000"/>
                  </a:schemeClr>
                </a:solidFill>
              </a:rPr>
              <a:t>Admitidos</a:t>
            </a:r>
            <a:endParaRPr lang="es-419" sz="3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6" name="Picture 4" descr="Guía de formatos de imagen para web">
            <a:extLst>
              <a:ext uri="{FF2B5EF4-FFF2-40B4-BE49-F238E27FC236}">
                <a16:creationId xmlns:a16="http://schemas.microsoft.com/office/drawing/2014/main" id="{875F26EE-8225-47D0-85FC-73DB83725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50" b="74250" l="37486" r="63086">
                        <a14:foregroundMark x1="42571" y1="22750" x2="50714" y2="23000"/>
                        <a14:foregroundMark x1="50714" y1="23000" x2="45286" y2="31250"/>
                        <a14:foregroundMark x1="45286" y1="31250" x2="51286" y2="41250"/>
                        <a14:foregroundMark x1="51286" y1="41250" x2="58857" y2="42250"/>
                        <a14:foregroundMark x1="58857" y1="42250" x2="43429" y2="50750"/>
                        <a14:foregroundMark x1="43429" y1="50750" x2="48143" y2="60250"/>
                        <a14:foregroundMark x1="48143" y1="60250" x2="55286" y2="62500"/>
                        <a14:foregroundMark x1="55286" y1="62500" x2="46857" y2="68750"/>
                        <a14:foregroundMark x1="46857" y1="68750" x2="38857" y2="69250"/>
                        <a14:foregroundMark x1="40571" y1="55750" x2="41143" y2="32250"/>
                        <a14:foregroundMark x1="47714" y1="46250" x2="48000" y2="35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86" t="9000" r="33714" b="18500"/>
          <a:stretch/>
        </p:blipFill>
        <p:spPr bwMode="auto">
          <a:xfrm>
            <a:off x="9643872" y="248497"/>
            <a:ext cx="2133600" cy="2762250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99FFB03-4323-49BB-89D2-E18CFBDD9BFF}"/>
              </a:ext>
            </a:extLst>
          </p:cNvPr>
          <p:cNvSpPr txBox="1"/>
          <p:nvPr/>
        </p:nvSpPr>
        <p:spPr>
          <a:xfrm>
            <a:off x="8213026" y="3076005"/>
            <a:ext cx="397897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4400" b="1" dirty="0" err="1"/>
              <a:t>Joint</a:t>
            </a:r>
            <a:r>
              <a:rPr lang="es-AR" sz="4400" b="1" dirty="0"/>
              <a:t> </a:t>
            </a:r>
          </a:p>
          <a:p>
            <a:pPr algn="ctr"/>
            <a:r>
              <a:rPr lang="es-AR" sz="4400" b="1" dirty="0" err="1"/>
              <a:t>Photographic</a:t>
            </a:r>
            <a:r>
              <a:rPr lang="es-AR" sz="4400" b="1" dirty="0"/>
              <a:t> </a:t>
            </a:r>
          </a:p>
          <a:p>
            <a:pPr algn="ctr"/>
            <a:r>
              <a:rPr lang="es-AR" sz="4400" b="1" dirty="0"/>
              <a:t>(</a:t>
            </a:r>
            <a:r>
              <a:rPr lang="es-AR" sz="4400" b="1" dirty="0" err="1"/>
              <a:t>Experts</a:t>
            </a:r>
            <a:r>
              <a:rPr lang="es-AR" sz="4400" b="1" dirty="0"/>
              <a:t>) </a:t>
            </a:r>
          </a:p>
          <a:p>
            <a:pPr algn="ctr"/>
            <a:r>
              <a:rPr lang="es-AR" sz="4400" b="1" dirty="0" err="1"/>
              <a:t>Group</a:t>
            </a:r>
            <a:endParaRPr lang="es-419" sz="4400" dirty="0"/>
          </a:p>
        </p:txBody>
      </p:sp>
    </p:spTree>
    <p:extLst>
      <p:ext uri="{BB962C8B-B14F-4D97-AF65-F5344CB8AC3E}">
        <p14:creationId xmlns:p14="http://schemas.microsoft.com/office/powerpoint/2010/main" val="315075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áfico 18">
            <a:extLst>
              <a:ext uri="{FF2B5EF4-FFF2-40B4-BE49-F238E27FC236}">
                <a16:creationId xmlns:a16="http://schemas.microsoft.com/office/drawing/2014/main" id="{A5209EC7-AA88-4B1E-9AFD-72D72F1CA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27389" y="3209142"/>
            <a:ext cx="12192000" cy="424168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6291F06-588F-431F-B4FB-A67E95DE918D}"/>
              </a:ext>
            </a:extLst>
          </p:cNvPr>
          <p:cNvSpPr txBox="1"/>
          <p:nvPr/>
        </p:nvSpPr>
        <p:spPr>
          <a:xfrm>
            <a:off x="10050939" y="5567729"/>
            <a:ext cx="2668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A5300F"/>
                </a:solidFill>
              </a:rPr>
              <a:t>Calidad</a:t>
            </a:r>
          </a:p>
          <a:p>
            <a:r>
              <a:rPr lang="es-419" b="1" dirty="0"/>
              <a:t>     Máxima - 100</a:t>
            </a:r>
          </a:p>
          <a:p>
            <a:r>
              <a:rPr lang="es-419" b="1" dirty="0">
                <a:solidFill>
                  <a:srgbClr val="A5300F"/>
                </a:solidFill>
              </a:rPr>
              <a:t>Peso: </a:t>
            </a:r>
          </a:p>
          <a:p>
            <a:r>
              <a:rPr lang="es-419" b="1" dirty="0"/>
              <a:t>     227 KB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D52AA7D0-181E-4EF6-9031-A2C78B4C9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09742" y="1501183"/>
            <a:ext cx="12192000" cy="424168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69ACDEB9-FC49-4584-A41E-FDACA350B912}"/>
              </a:ext>
            </a:extLst>
          </p:cNvPr>
          <p:cNvSpPr txBox="1"/>
          <p:nvPr/>
        </p:nvSpPr>
        <p:spPr>
          <a:xfrm>
            <a:off x="9487166" y="3899241"/>
            <a:ext cx="2668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A5300F"/>
                </a:solidFill>
              </a:rPr>
              <a:t>Calidad</a:t>
            </a:r>
          </a:p>
          <a:p>
            <a:r>
              <a:rPr lang="es-419" b="1" dirty="0"/>
              <a:t>      Media - 60</a:t>
            </a:r>
          </a:p>
          <a:p>
            <a:r>
              <a:rPr lang="es-419" b="1" dirty="0">
                <a:solidFill>
                  <a:srgbClr val="A5300F"/>
                </a:solidFill>
              </a:rPr>
              <a:t>Peso: </a:t>
            </a:r>
          </a:p>
          <a:p>
            <a:r>
              <a:rPr lang="es-419" b="1" dirty="0"/>
              <a:t>     103 KB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9CA1083-345E-4A82-93C6-DDA143700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17632" y="-162852"/>
            <a:ext cx="12192000" cy="424168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D315147-B47B-4D65-B5C1-59A6A7D3F82D}"/>
              </a:ext>
            </a:extLst>
          </p:cNvPr>
          <p:cNvSpPr txBox="1"/>
          <p:nvPr/>
        </p:nvSpPr>
        <p:spPr>
          <a:xfrm>
            <a:off x="8770617" y="2294071"/>
            <a:ext cx="2668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A5300F"/>
                </a:solidFill>
              </a:rPr>
              <a:t>Calidad</a:t>
            </a:r>
          </a:p>
          <a:p>
            <a:r>
              <a:rPr lang="es-419" b="1" dirty="0"/>
              <a:t>      Baja - 30</a:t>
            </a:r>
          </a:p>
          <a:p>
            <a:r>
              <a:rPr lang="es-419" b="1" dirty="0">
                <a:solidFill>
                  <a:srgbClr val="A5300F"/>
                </a:solidFill>
              </a:rPr>
              <a:t>Peso: </a:t>
            </a:r>
          </a:p>
          <a:p>
            <a:r>
              <a:rPr lang="es-419" b="1" dirty="0"/>
              <a:t>     68,8 KB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6ED239-4579-4BAF-B7F3-7821E02B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1CD1006F-C4C0-40F1-9A1D-97F1BC5809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2" y="-1864540"/>
            <a:ext cx="12192000" cy="4241687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5F3F75D-6D6B-4CD1-BB72-1BB2AF2E4A86}"/>
              </a:ext>
            </a:extLst>
          </p:cNvPr>
          <p:cNvSpPr txBox="1"/>
          <p:nvPr/>
        </p:nvSpPr>
        <p:spPr>
          <a:xfrm>
            <a:off x="8117559" y="403643"/>
            <a:ext cx="2668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A5300F"/>
                </a:solidFill>
              </a:rPr>
              <a:t>Calidad</a:t>
            </a:r>
          </a:p>
          <a:p>
            <a:r>
              <a:rPr lang="es-419" b="1" dirty="0"/>
              <a:t>      Mínima - 0</a:t>
            </a:r>
          </a:p>
          <a:p>
            <a:r>
              <a:rPr lang="es-419" b="1" dirty="0">
                <a:solidFill>
                  <a:srgbClr val="A5300F"/>
                </a:solidFill>
              </a:rPr>
              <a:t>Peso: </a:t>
            </a:r>
          </a:p>
          <a:p>
            <a:r>
              <a:rPr lang="es-419" b="1" dirty="0"/>
              <a:t>      54,8 KB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2E1281B-D864-4A34-8CB9-B8FC3E354D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" y="17330"/>
            <a:ext cx="7313180" cy="5040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65D6AE-CB9A-4411-8737-D283B5E97F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42" y="1800670"/>
            <a:ext cx="7313180" cy="5040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59F7C41-375E-4617-B386-2E15EFADEC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301" y="3749069"/>
            <a:ext cx="7313180" cy="504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22A13B0-9FDB-4EDC-860F-D4C57EF5FF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74" y="5540146"/>
            <a:ext cx="731318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9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2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09B349-A6B4-48B7-9D78-9B16C2C5C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6981" y="2350411"/>
            <a:ext cx="7690062" cy="3124201"/>
          </a:xfrm>
        </p:spPr>
        <p:txBody>
          <a:bodyPr>
            <a:normAutofit/>
          </a:bodyPr>
          <a:lstStyle/>
          <a:p>
            <a:r>
              <a:rPr lang="es-AR" sz="2800" b="1" dirty="0">
                <a:effectLst/>
              </a:rPr>
              <a:t>Compresión sin perdida</a:t>
            </a:r>
          </a:p>
          <a:p>
            <a:r>
              <a:rPr lang="es-AR" sz="2800" b="1" dirty="0">
                <a:effectLst/>
              </a:rPr>
              <a:t>PNG 8 y </a:t>
            </a:r>
            <a:r>
              <a:rPr lang="es-MX" sz="2800" b="1" dirty="0">
                <a:effectLst/>
              </a:rPr>
              <a:t>PNG 24</a:t>
            </a:r>
            <a:endParaRPr lang="es-MX" sz="2800" dirty="0">
              <a:effectLst/>
            </a:endParaRPr>
          </a:p>
          <a:p>
            <a:r>
              <a:rPr lang="es-MX" sz="2800" dirty="0">
                <a:effectLst/>
              </a:rPr>
              <a:t>soporta las transparencias </a:t>
            </a:r>
          </a:p>
          <a:p>
            <a:pPr marL="0" indent="0">
              <a:buNone/>
            </a:pPr>
            <a:r>
              <a:rPr lang="es-MX" sz="2800" dirty="0">
                <a:effectLst/>
              </a:rPr>
              <a:t>                                   en 256 niveles</a:t>
            </a:r>
          </a:p>
          <a:p>
            <a:endParaRPr lang="es-419" sz="2800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3755687-D9D5-42D4-9D21-571566D30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3271119" y="-2073336"/>
            <a:ext cx="12192000" cy="451315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4F85593-3043-41F4-B15B-BAF905904C47}"/>
              </a:ext>
            </a:extLst>
          </p:cNvPr>
          <p:cNvSpPr txBox="1">
            <a:spLocks/>
          </p:cNvSpPr>
          <p:nvPr/>
        </p:nvSpPr>
        <p:spPr>
          <a:xfrm>
            <a:off x="989013" y="183239"/>
            <a:ext cx="9905998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419" sz="3600" dirty="0" err="1"/>
              <a:t>Formatos</a:t>
            </a:r>
            <a:r>
              <a:rPr lang="es-419" sz="3600" dirty="0" err="1">
                <a:solidFill>
                  <a:schemeClr val="tx1">
                    <a:lumMod val="65000"/>
                  </a:schemeClr>
                </a:solidFill>
              </a:rPr>
              <a:t>admitidos</a:t>
            </a:r>
            <a:endParaRPr lang="es-419" sz="36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6" name="Picture 4" descr="Guía de formatos de imagen para web">
            <a:extLst>
              <a:ext uri="{FF2B5EF4-FFF2-40B4-BE49-F238E27FC236}">
                <a16:creationId xmlns:a16="http://schemas.microsoft.com/office/drawing/2014/main" id="{E957EBCB-B3CE-49CF-8986-EFC842261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250" b="74250" l="67600" r="96400">
                        <a14:foregroundMark x1="73714" y1="22250" x2="90286" y2="71250"/>
                        <a14:foregroundMark x1="71714" y1="65750" x2="86286" y2="66750"/>
                        <a14:foregroundMark x1="88571" y1="51750" x2="87143" y2="25250"/>
                        <a14:foregroundMark x1="87143" y1="25250" x2="80429" y2="20250"/>
                        <a14:foregroundMark x1="80429" y1="20250" x2="74286" y2="28750"/>
                        <a14:foregroundMark x1="74286" y1="28750" x2="72000" y2="40750"/>
                        <a14:foregroundMark x1="72000" y1="40750" x2="75000" y2="55250"/>
                        <a14:foregroundMark x1="75000" y1="55250" x2="84143" y2="58250"/>
                        <a14:foregroundMark x1="84143" y1="58250" x2="89714" y2="52750"/>
                        <a14:foregroundMark x1="89714" y1="49750" x2="90000" y2="28750"/>
                        <a14:foregroundMark x1="78857" y1="48750" x2="84571" y2="29750"/>
                        <a14:foregroundMark x1="84286" y1="46750" x2="89429" y2="33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000" t="9000" b="18500"/>
          <a:stretch/>
        </p:blipFill>
        <p:spPr bwMode="auto">
          <a:xfrm>
            <a:off x="9525718" y="183239"/>
            <a:ext cx="2400300" cy="2762250"/>
          </a:xfrm>
          <a:prstGeom prst="rect">
            <a:avLst/>
          </a:prstGeom>
          <a:noFill/>
          <a:effectLst>
            <a:glow rad="2286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4A93D4B-5CA5-4D78-9745-D5EEDE6BE29B}"/>
              </a:ext>
            </a:extLst>
          </p:cNvPr>
          <p:cNvSpPr txBox="1"/>
          <p:nvPr/>
        </p:nvSpPr>
        <p:spPr>
          <a:xfrm>
            <a:off x="9293566" y="2945489"/>
            <a:ext cx="263245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4400" b="1" dirty="0"/>
              <a:t>Portable </a:t>
            </a:r>
          </a:p>
          <a:p>
            <a:pPr algn="ctr"/>
            <a:r>
              <a:rPr lang="es-AR" sz="4400" b="1" dirty="0"/>
              <a:t>Network </a:t>
            </a:r>
          </a:p>
          <a:p>
            <a:pPr algn="ctr"/>
            <a:r>
              <a:rPr lang="es-AR" sz="4400" b="1" dirty="0" err="1"/>
              <a:t>Graphics</a:t>
            </a:r>
            <a:endParaRPr lang="es-AR" sz="4400" b="1" dirty="0"/>
          </a:p>
          <a:p>
            <a:pPr algn="ctr"/>
            <a:endParaRPr lang="es-419" sz="4400" dirty="0"/>
          </a:p>
        </p:txBody>
      </p:sp>
    </p:spTree>
    <p:extLst>
      <p:ext uri="{BB962C8B-B14F-4D97-AF65-F5344CB8AC3E}">
        <p14:creationId xmlns:p14="http://schemas.microsoft.com/office/powerpoint/2010/main" val="112382210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Rojo naranja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Malla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l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Override1.xml><?xml version="1.0" encoding="utf-8"?>
<a:themeOverride xmlns:a="http://schemas.openxmlformats.org/drawingml/2006/main">
  <a:clrScheme name="Rojo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477</Words>
  <Application>Microsoft Office PowerPoint</Application>
  <PresentationFormat>Panorámica</PresentationFormat>
  <Paragraphs>131</Paragraphs>
  <Slides>16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Franklin Gothic Book</vt:lpstr>
      <vt:lpstr>Franklin Gothic Medium</vt:lpstr>
      <vt:lpstr>BrushVTI</vt:lpstr>
      <vt:lpstr>Malla</vt:lpstr>
      <vt:lpstr>Imágenesenlaweb</vt:lpstr>
      <vt:lpstr>Presentación de PowerPoint</vt:lpstr>
      <vt:lpstr>Presentación de PowerPoint</vt:lpstr>
      <vt:lpstr>Presentación de PowerPoint</vt:lpstr>
      <vt:lpstr>FormatosAdmitidos</vt:lpstr>
      <vt:lpstr>Presentación de PowerPoint</vt:lpstr>
      <vt:lpstr>FormatosAdmitidos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Imágenes en la Web</dc:title>
  <dc:creator>PCC</dc:creator>
  <cp:lastModifiedBy>PCC</cp:lastModifiedBy>
  <cp:revision>24</cp:revision>
  <dcterms:created xsi:type="dcterms:W3CDTF">2020-05-21T16:35:24Z</dcterms:created>
  <dcterms:modified xsi:type="dcterms:W3CDTF">2020-11-21T19:42:37Z</dcterms:modified>
</cp:coreProperties>
</file>